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4"/>
    <p:sldMasterId id="2147483763" r:id="rId5"/>
  </p:sldMasterIdLst>
  <p:notesMasterIdLst>
    <p:notesMasterId r:id="rId12"/>
  </p:notesMasterIdLst>
  <p:handoutMasterIdLst>
    <p:handoutMasterId r:id="rId13"/>
  </p:handoutMasterIdLst>
  <p:sldIdLst>
    <p:sldId id="449" r:id="rId6"/>
    <p:sldId id="443" r:id="rId7"/>
    <p:sldId id="450" r:id="rId8"/>
    <p:sldId id="452" r:id="rId9"/>
    <p:sldId id="451" r:id="rId10"/>
    <p:sldId id="447" r:id="rId11"/>
  </p:sldIdLst>
  <p:sldSz cx="9144000" cy="6858000" type="screen4x3"/>
  <p:notesSz cx="6718300" cy="9867900"/>
  <p:custDataLst>
    <p:tags r:id="rId14"/>
  </p:custDataLst>
  <p:defaultTextStyle>
    <a:defPPr>
      <a:defRPr lang="ru-RU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3C"/>
    <a:srgbClr val="7DC244"/>
    <a:srgbClr val="007000"/>
    <a:srgbClr val="FF9900"/>
    <a:srgbClr val="FFEB00"/>
    <a:srgbClr val="439639"/>
    <a:srgbClr val="F69800"/>
    <a:srgbClr val="FFE682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25" autoAdjust="0"/>
  </p:normalViewPr>
  <p:slideViewPr>
    <p:cSldViewPr snapToGrid="0" showGuides="1">
      <p:cViewPr>
        <p:scale>
          <a:sx n="90" d="100"/>
          <a:sy n="90" d="100"/>
        </p:scale>
        <p:origin x="-72" y="12"/>
      </p:cViewPr>
      <p:guideLst>
        <p:guide orient="horz" pos="366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800" y="-78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7037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7037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53AECB-A1F0-4597-B8E6-0FAC9F990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641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7037" y="0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774" y="4687253"/>
            <a:ext cx="4926753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7037" y="9374505"/>
            <a:ext cx="2911263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FC9CA3-5AB6-4581-A67A-77E48A1B0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6926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35669" indent="-28295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31799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584518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37237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89957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4267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9539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48115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9590558-1568-4064-8757-5B9F52E18E0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35669" indent="-28295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31799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584518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37237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89957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4267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9539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48115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083D2E4-B918-4435-91A9-9A66D04F4B07}" type="slidenum">
              <a:rPr lang="ru-RU" altLang="ru-RU" sz="1100">
                <a:solidFill>
                  <a:prstClr val="black"/>
                </a:solidFill>
              </a:rPr>
              <a:pPr/>
              <a:t>2</a:t>
            </a:fld>
            <a:endParaRPr lang="ru-RU" altLang="ru-RU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35596" indent="-282922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31686" indent="-226338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584359" indent="-226338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37033" indent="-226338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89708" indent="-2263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42382" indent="-2263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95057" indent="-2263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47730" indent="-2263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8506A7-70ED-4EA2-893D-6406DFB11657}" type="slidenum">
              <a:rPr lang="ru-RU" altLang="ru-RU" sz="1100">
                <a:solidFill>
                  <a:prstClr val="black"/>
                </a:solidFill>
              </a:rPr>
              <a:pPr/>
              <a:t>3</a:t>
            </a:fld>
            <a:endParaRPr lang="ru-RU" altLang="ru-RU" sz="11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C9CA3-5AB6-4581-A67A-77E48A1B037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35669" indent="-28295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31799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584518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37237" indent="-22636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89957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4267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95396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48115" indent="-22636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4DF55E1-6945-4609-8991-95E9CD5A218D}" type="slidenum">
              <a:rPr lang="ru-RU" altLang="ru-RU" sz="1100">
                <a:solidFill>
                  <a:prstClr val="black"/>
                </a:solidFill>
              </a:rPr>
              <a:pPr/>
              <a:t>6</a:t>
            </a:fld>
            <a:endParaRPr lang="ru-RU" altLang="ru-RU" sz="11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_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6336704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28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6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202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115267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223819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_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6336704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68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521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430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3673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60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83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314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592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6263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49219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18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655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194591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55392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8851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286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8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20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9614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4475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_2016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452438"/>
            <a:ext cx="53149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8147050" y="6105525"/>
            <a:ext cx="785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00000"/>
              </a:lnSpc>
              <a:defRPr/>
            </a:pPr>
            <a:fld id="{7C09C8E3-8BE8-4A2F-89DA-28B232352B57}" type="slidenum">
              <a:rPr lang="ru-RU" altLang="ru-RU" sz="1400" b="1" smtClean="0">
                <a:solidFill>
                  <a:srgbClr val="004B28"/>
                </a:solidFill>
              </a:rPr>
              <a:pPr algn="ctr">
                <a:lnSpc>
                  <a:spcPct val="100000"/>
                </a:lnSpc>
                <a:defRPr/>
              </a:pPr>
              <a:t>‹#›</a:t>
            </a:fld>
            <a:endParaRPr lang="ru-RU" altLang="ru-RU" sz="1400" smtClean="0">
              <a:solidFill>
                <a:srgbClr val="004B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_2016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452438"/>
            <a:ext cx="53149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8147050" y="6105525"/>
            <a:ext cx="785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00000"/>
              </a:lnSpc>
              <a:defRPr/>
            </a:pPr>
            <a:fld id="{2B4025D0-FA0D-4969-836C-9FF6EBE75F1A}" type="slidenum">
              <a:rPr lang="ru-RU" altLang="ru-RU" sz="1400" b="1" smtClean="0">
                <a:solidFill>
                  <a:srgbClr val="004B28"/>
                </a:solidFill>
              </a:rPr>
              <a:pPr algn="ctr">
                <a:lnSpc>
                  <a:spcPct val="100000"/>
                </a:lnSpc>
                <a:defRPr/>
              </a:pPr>
              <a:t>‹#›</a:t>
            </a:fld>
            <a:endParaRPr lang="ru-RU" altLang="ru-RU" sz="1400" smtClean="0">
              <a:solidFill>
                <a:srgbClr val="004B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89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4B28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akasiyan@sberbank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5288" y="2852738"/>
            <a:ext cx="8424862" cy="2874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ru-RU" sz="3600" smtClean="0">
                <a:solidFill>
                  <a:srgbClr val="004B28"/>
                </a:solidFill>
              </a:rPr>
              <a:t>Head Start @</a:t>
            </a:r>
            <a:r>
              <a:rPr lang="ru-RU" altLang="ru-RU" sz="3600" smtClean="0">
                <a:solidFill>
                  <a:srgbClr val="004B28"/>
                </a:solidFill>
              </a:rPr>
              <a:t> </a:t>
            </a:r>
            <a:r>
              <a:rPr lang="en-US" altLang="ru-RU" sz="3600" smtClean="0">
                <a:solidFill>
                  <a:srgbClr val="004B28"/>
                </a:solidFill>
              </a:rPr>
              <a:t>Sberbank CIB</a:t>
            </a:r>
            <a:r>
              <a:rPr lang="ru-RU" altLang="ru-RU" sz="3600" smtClean="0">
                <a:solidFill>
                  <a:srgbClr val="004B28"/>
                </a:solidFill>
              </a:rPr>
              <a:t/>
            </a:r>
            <a:br>
              <a:rPr lang="ru-RU" altLang="ru-RU" sz="3600" smtClean="0">
                <a:solidFill>
                  <a:srgbClr val="004B28"/>
                </a:solidFill>
              </a:rPr>
            </a:br>
            <a:r>
              <a:rPr lang="ru-RU" altLang="ru-RU" sz="3600" smtClean="0">
                <a:solidFill>
                  <a:srgbClr val="004B28"/>
                </a:solidFill>
              </a:rPr>
              <a:t/>
            </a:r>
            <a:br>
              <a:rPr lang="ru-RU" altLang="ru-RU" sz="3600" smtClean="0">
                <a:solidFill>
                  <a:srgbClr val="004B28"/>
                </a:solidFill>
              </a:rPr>
            </a:br>
            <a:r>
              <a:rPr lang="ru-RU" altLang="ru-RU" sz="3600" smtClean="0">
                <a:solidFill>
                  <a:srgbClr val="004B28"/>
                </a:solidFill>
              </a:rPr>
              <a:t/>
            </a:r>
            <a:br>
              <a:rPr lang="ru-RU" altLang="ru-RU" sz="3600" smtClean="0">
                <a:solidFill>
                  <a:srgbClr val="004B28"/>
                </a:solidFill>
              </a:rPr>
            </a:br>
            <a:r>
              <a:rPr lang="ru-RU" altLang="ru-RU" sz="1500" smtClean="0">
                <a:solidFill>
                  <a:srgbClr val="004B28"/>
                </a:solidFill>
              </a:rPr>
              <a:t/>
            </a:r>
            <a:br>
              <a:rPr lang="ru-RU" altLang="ru-RU" sz="1500" smtClean="0">
                <a:solidFill>
                  <a:srgbClr val="004B28"/>
                </a:solidFill>
              </a:rPr>
            </a:br>
            <a:r>
              <a:rPr lang="ru-RU" altLang="ru-RU" sz="3600" smtClean="0">
                <a:solidFill>
                  <a:srgbClr val="004B28"/>
                </a:solidFill>
              </a:rPr>
              <a:t> </a:t>
            </a:r>
            <a:br>
              <a:rPr lang="ru-RU" altLang="ru-RU" sz="3600" smtClean="0">
                <a:solidFill>
                  <a:srgbClr val="004B28"/>
                </a:solidFill>
              </a:rPr>
            </a:br>
            <a:endParaRPr lang="ru-RU" altLang="ru-RU" sz="4800" smtClean="0">
              <a:solidFill>
                <a:srgbClr val="004B28"/>
              </a:solidFill>
            </a:endParaRPr>
          </a:p>
        </p:txBody>
      </p:sp>
      <p:sp>
        <p:nvSpPr>
          <p:cNvPr id="6147" name="Rectangle 45"/>
          <p:cNvSpPr>
            <a:spLocks noChangeArrowheads="1"/>
          </p:cNvSpPr>
          <p:nvPr/>
        </p:nvSpPr>
        <p:spPr bwMode="auto">
          <a:xfrm>
            <a:off x="6804025" y="6208713"/>
            <a:ext cx="202723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300" smtClean="0"/>
          </a:p>
        </p:txBody>
      </p:sp>
    </p:spTree>
    <p:extLst>
      <p:ext uri="{BB962C8B-B14F-4D97-AF65-F5344CB8AC3E}">
        <p14:creationId xmlns="" xmlns:p14="http://schemas.microsoft.com/office/powerpoint/2010/main" val="8016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20950" y="3300413"/>
            <a:ext cx="4102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</a:rPr>
              <a:t>Закрытие  стартовых позиций (при наличии вакансий) 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idx="1"/>
          </p:nvPr>
        </p:nvSpPr>
        <p:spPr>
          <a:xfrm>
            <a:off x="1486978" y="2378869"/>
            <a:ext cx="6983413" cy="2357437"/>
          </a:xfrm>
        </p:spPr>
        <p:txBody>
          <a:bodyPr>
            <a:spAutoFit/>
          </a:bodyPr>
          <a:lstStyle/>
          <a:p>
            <a:pPr marL="179388" indent="-179388"/>
            <a:r>
              <a:rPr lang="ru-RU" altLang="ru-RU" sz="1600" dirty="0" smtClean="0">
                <a:solidFill>
                  <a:schemeClr val="tx1"/>
                </a:solidFill>
              </a:rPr>
              <a:t>Первая программа  была проведена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в 2001 году</a:t>
            </a:r>
          </a:p>
          <a:p>
            <a:pPr marL="179388" indent="-179388"/>
            <a:r>
              <a:rPr lang="ru-RU" altLang="ru-RU" sz="1600" dirty="0" smtClean="0">
                <a:solidFill>
                  <a:schemeClr val="tx1"/>
                </a:solidFill>
              </a:rPr>
              <a:t>За всю историю получено более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 тысяч заявок</a:t>
            </a:r>
          </a:p>
          <a:p>
            <a:pPr marL="179388" indent="-179388"/>
            <a:r>
              <a:rPr lang="ru-RU" altLang="ru-RU" sz="1600" dirty="0" smtClean="0">
                <a:solidFill>
                  <a:schemeClr val="tx1"/>
                </a:solidFill>
              </a:rPr>
              <a:t>Летние классы прошли более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1000 человек</a:t>
            </a:r>
          </a:p>
          <a:p>
            <a:pPr marL="179388" indent="-179388"/>
            <a:r>
              <a:rPr lang="ru-RU" altLang="ru-RU" sz="1600" dirty="0" smtClean="0">
                <a:solidFill>
                  <a:schemeClr val="tx1"/>
                </a:solidFill>
              </a:rPr>
              <a:t>Всего прошли программу стажировок прошли более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700</a:t>
            </a:r>
            <a:r>
              <a:rPr lang="ru-RU" altLang="ru-RU" sz="1600" dirty="0" smtClean="0">
                <a:solidFill>
                  <a:schemeClr val="tx1"/>
                </a:solidFill>
              </a:rPr>
              <a:t> человек</a:t>
            </a:r>
          </a:p>
          <a:p>
            <a:pPr marL="179388" indent="-179388"/>
            <a:r>
              <a:rPr lang="ru-RU" altLang="ru-RU" sz="1600" dirty="0" smtClean="0">
                <a:solidFill>
                  <a:schemeClr val="tx1"/>
                </a:solidFill>
              </a:rPr>
              <a:t>Ежегодно предложение о работе после стажировки </a:t>
            </a:r>
            <a:r>
              <a:rPr lang="en-US" altLang="ru-RU" sz="1600" dirty="0" smtClean="0">
                <a:solidFill>
                  <a:schemeClr val="tx1"/>
                </a:solidFill>
              </a:rPr>
              <a:t/>
            </a:r>
            <a:br>
              <a:rPr lang="en-US" altLang="ru-RU" sz="1600" dirty="0" smtClean="0">
                <a:solidFill>
                  <a:schemeClr val="tx1"/>
                </a:solidFill>
              </a:rPr>
            </a:br>
            <a:r>
              <a:rPr lang="ru-RU" altLang="ru-RU" sz="1600" dirty="0" smtClean="0">
                <a:solidFill>
                  <a:schemeClr val="tx1"/>
                </a:solidFill>
              </a:rPr>
              <a:t>получают около 60% стажеров		</a:t>
            </a:r>
          </a:p>
          <a:p>
            <a:pPr marL="179388" indent="-179388">
              <a:lnSpc>
                <a:spcPct val="100000"/>
              </a:lnSpc>
            </a:pPr>
            <a:endParaRPr lang="ru-RU" alt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1635401" y="879253"/>
            <a:ext cx="3373921" cy="11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4B28"/>
                </a:solidFill>
              </a:rPr>
              <a:t/>
            </a:r>
            <a:br>
              <a:rPr lang="ru-RU" altLang="ru-RU" sz="1800" b="1" dirty="0" smtClean="0">
                <a:solidFill>
                  <a:srgbClr val="004B28"/>
                </a:solidFill>
              </a:rPr>
            </a:br>
            <a:r>
              <a:rPr lang="ru-RU" altLang="ru-RU" sz="2000" b="1" dirty="0" smtClean="0">
                <a:solidFill>
                  <a:srgbClr val="004B28"/>
                </a:solidFill>
              </a:rPr>
              <a:t>История программы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305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4163072"/>
              </p:ext>
            </p:extLst>
          </p:nvPr>
        </p:nvGraphicFramePr>
        <p:xfrm>
          <a:off x="1670175" y="1403709"/>
          <a:ext cx="6919022" cy="33076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002421"/>
                <a:gridCol w="1916601"/>
              </a:tblGrid>
              <a:tr h="34084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Этап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6" marB="45726" horzOverflow="overflow"/>
                </a:tc>
              </a:tr>
              <a:tr h="37933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Прием анкет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 марта - 15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апреля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6" marB="45726" horzOverflow="overflow"/>
                </a:tc>
              </a:tr>
              <a:tr h="12783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179388" indent="-179388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Отборочные туры:</a:t>
                      </a:r>
                    </a:p>
                    <a:p>
                      <a:pPr marL="179388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анализ анкет-резюме</a:t>
                      </a:r>
                    </a:p>
                    <a:p>
                      <a:pPr marL="179388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он-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лайн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тестирование: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PIF,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очный отбор (деловая игра)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 29 апреля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anchor="ctr" horzOverflow="overflow"/>
                </a:tc>
              </a:tr>
              <a:tr h="37933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«Летний класс»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15-19 мая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anchor="ctr" horzOverflow="overflow"/>
                </a:tc>
              </a:tr>
              <a:tr h="45830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Интервью в подразделениях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мая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– 26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июня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anchor="ctr" horzOverflow="overflow"/>
                </a:tc>
              </a:tr>
              <a:tr h="47151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Стажировка </a:t>
                      </a:r>
                    </a:p>
                  </a:txBody>
                  <a:tcPr marL="91445" marR="91445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июля – 31 августа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45" marR="91445" marT="45733" marB="45733" anchor="ctr" horzOverflow="overflow"/>
                </a:tc>
              </a:tr>
            </a:tbl>
          </a:graphicData>
        </a:graphic>
      </p:graphicFrame>
      <p:sp>
        <p:nvSpPr>
          <p:cNvPr id="8217" name="Title 1"/>
          <p:cNvSpPr txBox="1">
            <a:spLocks/>
          </p:cNvSpPr>
          <p:nvPr/>
        </p:nvSpPr>
        <p:spPr bwMode="auto">
          <a:xfrm>
            <a:off x="1551398" y="682983"/>
            <a:ext cx="37808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4B28"/>
                </a:solidFill>
              </a:rPr>
              <a:t>План программы 2017</a:t>
            </a:r>
          </a:p>
        </p:txBody>
      </p:sp>
    </p:spTree>
    <p:extLst>
      <p:ext uri="{BB962C8B-B14F-4D97-AF65-F5344CB8AC3E}">
        <p14:creationId xmlns="" xmlns:p14="http://schemas.microsoft.com/office/powerpoint/2010/main" val="526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944" y="452438"/>
            <a:ext cx="2498652" cy="6731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200" dirty="0" smtClean="0"/>
              <a:t>4</a:t>
            </a:r>
            <a:r>
              <a:rPr lang="ru-RU" dirty="0" smtClean="0"/>
              <a:t> вакансии Стажера: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07805" y="1212113"/>
            <a:ext cx="7644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Открыты 4 вакансии: </a:t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Глобальные рынки  - 1 вакансия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подготовка и проведение конверсионных операций с драг. металлами, изучение лучших практик операций фондирования на фондовом рынке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 кредитования и проектного финансирования - 2 вакансии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анализ финансово-хозяйственной деятельности заемщика, мониторинг и анализ отраслей соответствующих специфики сделок клиентов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 торгового финансирования и корреспондентских отношений – 1 вакансия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осуществление </a:t>
            </a:r>
            <a:r>
              <a:rPr lang="ru-RU" dirty="0" err="1" smtClean="0">
                <a:solidFill>
                  <a:schemeClr val="tx1"/>
                </a:solidFill>
              </a:rPr>
              <a:t>предконтрактной</a:t>
            </a:r>
            <a:r>
              <a:rPr lang="ru-RU" dirty="0" smtClean="0">
                <a:solidFill>
                  <a:schemeClr val="tx1"/>
                </a:solidFill>
              </a:rPr>
              <a:t>  работы по сделкам и продуктам торгового финансирования, участие в проектах по направлению деятельности отделов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est_transaction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803" y="4854206"/>
            <a:ext cx="1619250" cy="1104900"/>
          </a:xfrm>
          <a:prstGeom prst="rect">
            <a:avLst/>
          </a:prstGeom>
        </p:spPr>
      </p:pic>
      <p:pic>
        <p:nvPicPr>
          <p:cNvPr id="5" name="Рисунок 4" descr="values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9845" y="4822308"/>
            <a:ext cx="1619250" cy="1104900"/>
          </a:xfrm>
          <a:prstGeom prst="rect">
            <a:avLst/>
          </a:prstGeom>
        </p:spPr>
      </p:pic>
      <p:pic>
        <p:nvPicPr>
          <p:cNvPr id="6" name="Рисунок 5" descr="career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052" y="4830726"/>
            <a:ext cx="15621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35" y="686355"/>
            <a:ext cx="5314950" cy="461962"/>
          </a:xfrm>
        </p:spPr>
        <p:txBody>
          <a:bodyPr/>
          <a:lstStyle/>
          <a:p>
            <a:r>
              <a:rPr lang="ru-RU" dirty="0" smtClean="0"/>
              <a:t>Мы приглашаем к участию: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702" y="1382233"/>
            <a:ext cx="7126302" cy="2137144"/>
          </a:xfrm>
        </p:spPr>
        <p:txBody>
          <a:bodyPr/>
          <a:lstStyle/>
          <a:p>
            <a:r>
              <a:rPr lang="ru-RU" sz="1600" dirty="0" smtClean="0"/>
              <a:t>Студентов 4 года обучения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 и 1-2 года обучения в Магистратуре профильных специальностей (Финансы, Экономика); </a:t>
            </a:r>
          </a:p>
          <a:p>
            <a:r>
              <a:rPr lang="ru-RU" sz="1600" dirty="0" smtClean="0"/>
              <a:t>Средний балл не ниже 4.2;</a:t>
            </a:r>
          </a:p>
          <a:p>
            <a:r>
              <a:rPr lang="ru-RU" sz="1600" dirty="0" smtClean="0"/>
              <a:t>Английский – </a:t>
            </a:r>
            <a:r>
              <a:rPr lang="en-US" sz="1600" dirty="0" smtClean="0"/>
              <a:t>upper intermediate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Активная жизненная позиция;</a:t>
            </a:r>
          </a:p>
          <a:p>
            <a:r>
              <a:rPr lang="ru-RU" sz="1600" dirty="0" smtClean="0"/>
              <a:t>Желание развиваться в банковской сфере.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4B28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4B28"/>
                </a:solidFill>
              </a:rPr>
              <a:t>   Формат </a:t>
            </a:r>
            <a:r>
              <a:rPr lang="ru-RU" sz="1800" b="1" dirty="0">
                <a:solidFill>
                  <a:srgbClr val="004B28"/>
                </a:solidFill>
              </a:rPr>
              <a:t>стажировки:</a:t>
            </a:r>
          </a:p>
          <a:p>
            <a:pPr marL="0" indent="0">
              <a:buNone/>
            </a:pPr>
            <a:r>
              <a:rPr lang="ru-RU" sz="1600" dirty="0" smtClean="0"/>
              <a:t>                        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67290" y="4588522"/>
            <a:ext cx="649649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продолжительность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два  </a:t>
            </a:r>
            <a:r>
              <a:rPr lang="ru-RU" sz="1600" dirty="0">
                <a:solidFill>
                  <a:schemeClr val="tx1"/>
                </a:solidFill>
              </a:rPr>
              <a:t>летних </a:t>
            </a:r>
            <a:r>
              <a:rPr lang="ru-RU" sz="1600" dirty="0" smtClean="0">
                <a:solidFill>
                  <a:schemeClr val="tx1"/>
                </a:solidFill>
              </a:rPr>
              <a:t>месяца (1.07.2017 – 31.08.2017)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рабочий </a:t>
            </a:r>
            <a:r>
              <a:rPr lang="ru-RU" sz="1600" dirty="0">
                <a:solidFill>
                  <a:schemeClr val="tx1"/>
                </a:solidFill>
              </a:rPr>
              <a:t>день с 9:00 – </a:t>
            </a:r>
            <a:r>
              <a:rPr lang="ru-RU" sz="1600" dirty="0" smtClean="0">
                <a:solidFill>
                  <a:schemeClr val="tx1"/>
                </a:solidFill>
              </a:rPr>
              <a:t>14:00;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Условия: оклад 10 </a:t>
            </a:r>
            <a:r>
              <a:rPr lang="ru-RU" sz="1600" dirty="0">
                <a:solidFill>
                  <a:schemeClr val="tx1"/>
                </a:solidFill>
              </a:rPr>
              <a:t>000 </a:t>
            </a:r>
            <a:r>
              <a:rPr lang="ru-RU" sz="1600" dirty="0" smtClean="0">
                <a:solidFill>
                  <a:schemeClr val="tx1"/>
                </a:solidFill>
              </a:rPr>
              <a:t>рублей + 2-месячный абонемент в корпоративный ФОК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1268413" y="1077913"/>
            <a:ext cx="6904037" cy="4751387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ru-RU" sz="1600" b="1" dirty="0" smtClean="0"/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ru-RU" sz="1600" b="1" dirty="0"/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ru-RU" altLang="ru-RU" sz="1600" b="1" dirty="0" smtClean="0"/>
              <a:t>Резюме ждем на электронный адрес:  </a:t>
            </a:r>
            <a:r>
              <a:rPr lang="en-US" altLang="ru-RU" sz="1600" u="sng" dirty="0" smtClean="0">
                <a:solidFill>
                  <a:srgbClr val="00703C"/>
                </a:solidFill>
                <a:hlinkClick r:id="rId3"/>
              </a:rPr>
              <a:t>eakasiyan@sberbank.ru</a:t>
            </a:r>
            <a:endParaRPr lang="ru-RU" altLang="ru-RU" sz="1600" u="sng" dirty="0" smtClean="0">
              <a:solidFill>
                <a:srgbClr val="00703C"/>
              </a:solidFill>
            </a:endParaRP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703C"/>
              </a:solidFill>
            </a:endParaRP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Сайт </a:t>
            </a:r>
            <a:r>
              <a:rPr lang="en-US" altLang="ru-RU" sz="1600" b="1" dirty="0" err="1" smtClean="0"/>
              <a:t>Sberbank</a:t>
            </a:r>
            <a:r>
              <a:rPr lang="en-US" altLang="ru-RU" sz="1600" b="1" dirty="0" smtClean="0"/>
              <a:t> CIB</a:t>
            </a:r>
            <a:r>
              <a:rPr lang="en-US" altLang="ru-RU" sz="1600" dirty="0"/>
              <a:t> </a:t>
            </a:r>
            <a:r>
              <a:rPr lang="en-US" altLang="ru-RU" sz="1600" dirty="0" smtClean="0"/>
              <a:t> </a:t>
            </a:r>
            <a:r>
              <a:rPr lang="en-US" altLang="ru-RU" sz="1600" u="sng" dirty="0">
                <a:solidFill>
                  <a:srgbClr val="00703C"/>
                </a:solidFill>
              </a:rPr>
              <a:t>www.sberbank-cib.ru</a:t>
            </a:r>
            <a:endParaRPr lang="ru-RU" altLang="ru-RU" sz="1600" u="sng" dirty="0">
              <a:solidFill>
                <a:srgbClr val="00703C"/>
              </a:solidFill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684213" y="476250"/>
            <a:ext cx="5394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004B28"/>
                </a:solidFill>
              </a:rPr>
              <a:t>Как подать заявку</a:t>
            </a:r>
          </a:p>
        </p:txBody>
      </p:sp>
    </p:spTree>
    <p:extLst>
      <p:ext uri="{BB962C8B-B14F-4D97-AF65-F5344CB8AC3E}">
        <p14:creationId xmlns="" xmlns:p14="http://schemas.microsoft.com/office/powerpoint/2010/main" val="28908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1788ED7A2C84944B37722D6137184B2" ma:contentTypeVersion="1" ma:contentTypeDescription="Создание документа." ma:contentTypeScope="" ma:versionID="635374a3f7a9f8b1da128a451fd0506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9c1a466c16ab8ba4e5e73f9add08b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01231B-B3DC-48C7-9166-BBDFE5E0E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5D35D67-DD4B-4695-A4A0-44AC16B2D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73D2B-6A0F-41C9-B97F-99DAC1C76606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204</Words>
  <Application>Microsoft Office PowerPoint</Application>
  <PresentationFormat>Экран (4:3)</PresentationFormat>
  <Paragraphs>64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1_sber_present_gedonizm1</vt:lpstr>
      <vt:lpstr>sber_present_gedonizm1</vt:lpstr>
      <vt:lpstr>Head Start @ Sberbank CIB      </vt:lpstr>
      <vt:lpstr>Слайд 2</vt:lpstr>
      <vt:lpstr>Слайд 3</vt:lpstr>
      <vt:lpstr> 4 вакансии Стажера: </vt:lpstr>
      <vt:lpstr>Мы приглашаем к участию: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Sberbank CIB Global Markets</dc:title>
  <dc:creator>User</dc:creator>
  <cp:lastModifiedBy>0042-kasyan-ea</cp:lastModifiedBy>
  <cp:revision>563</cp:revision>
  <cp:lastPrinted>2016-02-03T11:43:48Z</cp:lastPrinted>
  <dcterms:created xsi:type="dcterms:W3CDTF">2014-11-20T13:55:27Z</dcterms:created>
  <dcterms:modified xsi:type="dcterms:W3CDTF">2017-03-14T09:32:36Z</dcterms:modified>
</cp:coreProperties>
</file>